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8"/>
  </p:notesMasterIdLst>
  <p:handoutMasterIdLst>
    <p:handoutMasterId r:id="rId19"/>
  </p:handoutMasterIdLst>
  <p:sldIdLst>
    <p:sldId id="765" r:id="rId2"/>
    <p:sldId id="1033" r:id="rId3"/>
    <p:sldId id="859" r:id="rId4"/>
    <p:sldId id="846" r:id="rId5"/>
    <p:sldId id="878" r:id="rId6"/>
    <p:sldId id="1034" r:id="rId7"/>
    <p:sldId id="1038" r:id="rId8"/>
    <p:sldId id="1084" r:id="rId9"/>
    <p:sldId id="1085" r:id="rId10"/>
    <p:sldId id="1083" r:id="rId11"/>
    <p:sldId id="1052" r:id="rId12"/>
    <p:sldId id="1082" r:id="rId13"/>
    <p:sldId id="1014" r:id="rId14"/>
    <p:sldId id="858" r:id="rId15"/>
    <p:sldId id="857" r:id="rId16"/>
    <p:sldId id="836" r:id="rId17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8FCCE"/>
    <a:srgbClr val="FFBCBC"/>
    <a:srgbClr val="082FAC"/>
    <a:srgbClr val="EDEFE5"/>
    <a:srgbClr val="6286F8"/>
    <a:srgbClr val="A0E5FE"/>
    <a:srgbClr val="A4F2FA"/>
    <a:srgbClr val="1D0116"/>
    <a:srgbClr val="46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6374" autoAdjust="0"/>
  </p:normalViewPr>
  <p:slideViewPr>
    <p:cSldViewPr>
      <p:cViewPr varScale="1">
        <p:scale>
          <a:sx n="82" d="100"/>
          <a:sy n="82" d="100"/>
        </p:scale>
        <p:origin x="132" y="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2" y="0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587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11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99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12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99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095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237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323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78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446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916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880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22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7713"/>
            <a:ext cx="4968875" cy="3727450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5955" indent="-283060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223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5134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8029" indent="-226448" defTabSz="918371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90924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4382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6716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9611" indent="-226448" defTabSz="91837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25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285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6125"/>
            <a:ext cx="4964113" cy="3722688"/>
          </a:xfrm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10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99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6639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деятельности Приволжского управления Ростехнадзора за 2024 год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alt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2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338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C7ECED08-7947-43F3-B66C-5F41CD362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125" y="6203509"/>
            <a:ext cx="6391275" cy="393839"/>
          </a:xfrm>
        </p:spPr>
        <p:txBody>
          <a:bodyPr/>
          <a:lstStyle/>
          <a:p>
            <a:r>
              <a:rPr lang="ru-RU" sz="2000" dirty="0"/>
              <a:t>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5DF2D9-F395-441C-A32E-3D187F552E02}"/>
              </a:ext>
            </a:extLst>
          </p:cNvPr>
          <p:cNvSpPr txBox="1"/>
          <p:nvPr/>
        </p:nvSpPr>
        <p:spPr>
          <a:xfrm>
            <a:off x="2051720" y="5175835"/>
            <a:ext cx="46071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Заместитель руководителя </a:t>
            </a:r>
            <a:endParaRPr lang="ru-RU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Горев Дмитрий Александрович</a:t>
            </a:r>
            <a:endParaRPr lang="ru-RU" b="1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3367FDA9-8957-9590-2493-E490EDD099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1597" y="1017893"/>
            <a:ext cx="9144000" cy="7873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</a:pPr>
            <a:r>
              <a:rPr sz="1800" b="1" spc="-100" dirty="0">
                <a:solidFill>
                  <a:srgbClr val="000000"/>
                </a:solidFill>
                <a:latin typeface="+mn-lt"/>
                <a:cs typeface="Calibri"/>
              </a:rPr>
              <a:t>РЕЗУЛЬТАТ </a:t>
            </a:r>
            <a:r>
              <a:rPr sz="1800" b="1" spc="-25" dirty="0">
                <a:solidFill>
                  <a:srgbClr val="000000"/>
                </a:solidFill>
                <a:latin typeface="+mn-lt"/>
                <a:cs typeface="Calibri"/>
              </a:rPr>
              <a:t>КОНТРОЛЯ ЗА </a:t>
            </a:r>
            <a:r>
              <a:rPr sz="1800" b="1" spc="-40" dirty="0">
                <a:solidFill>
                  <a:srgbClr val="000000"/>
                </a:solidFill>
                <a:latin typeface="+mn-lt"/>
                <a:cs typeface="Calibri"/>
              </a:rPr>
              <a:t>ПОДГОТОВКОЙ  </a:t>
            </a:r>
            <a:r>
              <a:rPr sz="1800" b="1" spc="-5" dirty="0">
                <a:solidFill>
                  <a:srgbClr val="000000"/>
                </a:solidFill>
                <a:latin typeface="+mn-lt"/>
                <a:cs typeface="Calibri"/>
              </a:rPr>
              <a:t>К </a:t>
            </a:r>
            <a:r>
              <a:rPr sz="1800" b="1" spc="-15" dirty="0">
                <a:solidFill>
                  <a:srgbClr val="000000"/>
                </a:solidFill>
                <a:latin typeface="+mn-lt"/>
                <a:cs typeface="Calibri"/>
              </a:rPr>
              <a:t>ОТОПИТЕЛЬНОМУ</a:t>
            </a:r>
            <a:r>
              <a:rPr sz="1800" b="1" spc="-5" dirty="0">
                <a:solidFill>
                  <a:srgbClr val="000000"/>
                </a:solidFill>
                <a:latin typeface="+mn-lt"/>
                <a:cs typeface="Calibri"/>
              </a:rPr>
              <a:t> </a:t>
            </a:r>
            <a:r>
              <a:rPr sz="1800" b="1" spc="-20" dirty="0">
                <a:solidFill>
                  <a:srgbClr val="000000"/>
                </a:solidFill>
                <a:latin typeface="+mn-lt"/>
                <a:cs typeface="Calibri"/>
              </a:rPr>
              <a:t>ПЕРИОДУ</a:t>
            </a:r>
            <a:br>
              <a:rPr lang="ru-RU" sz="1800" b="1" spc="-20" dirty="0">
                <a:solidFill>
                  <a:srgbClr val="000000"/>
                </a:solidFill>
                <a:latin typeface="+mn-lt"/>
                <a:cs typeface="Calibri"/>
              </a:rPr>
            </a:br>
            <a:r>
              <a:rPr lang="ru-RU" sz="1800" b="1" spc="-20" dirty="0">
                <a:solidFill>
                  <a:srgbClr val="000000"/>
                </a:solidFill>
                <a:latin typeface="+mn-lt"/>
                <a:cs typeface="Calibri"/>
              </a:rPr>
              <a:t>по Республике Татарстан</a:t>
            </a:r>
            <a:endParaRPr sz="1800" b="1" spc="-20" dirty="0">
              <a:solidFill>
                <a:srgbClr val="000000"/>
              </a:solidFill>
              <a:latin typeface="+mn-lt"/>
              <a:cs typeface="Calibri"/>
            </a:endParaRPr>
          </a:p>
        </p:txBody>
      </p:sp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EC37F387-36C3-73C7-12F9-CA75570A4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189330"/>
              </p:ext>
            </p:extLst>
          </p:nvPr>
        </p:nvGraphicFramePr>
        <p:xfrm>
          <a:off x="728906" y="2276872"/>
          <a:ext cx="7890241" cy="29758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2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08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5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1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Период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Всего</a:t>
                      </a:r>
                      <a:r>
                        <a:rPr sz="1600" spc="-5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МО</a:t>
                      </a:r>
                    </a:p>
                  </a:txBody>
                  <a:tcPr marL="0" marR="0" marT="381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5585" marR="226695" indent="190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Паспорт  </a:t>
                      </a:r>
                      <a:r>
                        <a:rPr sz="1600" spc="-3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г</a:t>
                      </a:r>
                      <a:r>
                        <a:rPr sz="1600" spc="-2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о</a:t>
                      </a:r>
                      <a:r>
                        <a:rPr sz="1600" spc="-3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т</a:t>
                      </a: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овн</a:t>
                      </a: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о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сти  </a:t>
                      </a: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получили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6515" marR="46990" indent="127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Паспорт  </a:t>
                      </a:r>
                      <a:r>
                        <a:rPr sz="1600" spc="-1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готовности</a:t>
                      </a:r>
                      <a:r>
                        <a:rPr sz="1600" spc="-7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не  </a:t>
                      </a: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получили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Получили</a:t>
                      </a:r>
                      <a:r>
                        <a:rPr sz="1600" spc="-4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акт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после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15</a:t>
                      </a:r>
                      <a:r>
                        <a:rPr sz="1600" spc="-3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ноября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D9D9D9"/>
                      </a:solidFill>
                      <a:prstDash val="solid"/>
                    </a:lnL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sz="2800" dirty="0">
                          <a:latin typeface="+mn-lt"/>
                          <a:cs typeface="Calibri"/>
                        </a:rPr>
                        <a:t>202</a:t>
                      </a:r>
                      <a:r>
                        <a:rPr lang="ru-RU" sz="2800" dirty="0">
                          <a:latin typeface="+mn-lt"/>
                          <a:cs typeface="Calibri"/>
                        </a:rPr>
                        <a:t>2</a:t>
                      </a:r>
                      <a:r>
                        <a:rPr sz="2800" dirty="0">
                          <a:latin typeface="+mn-lt"/>
                          <a:cs typeface="Calibri"/>
                        </a:rPr>
                        <a:t>/202</a:t>
                      </a:r>
                      <a:r>
                        <a:rPr lang="ru-RU" sz="2800" dirty="0">
                          <a:latin typeface="+mn-lt"/>
                          <a:cs typeface="Calibri"/>
                        </a:rPr>
                        <a:t>3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R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45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44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1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  <a:solidFill>
                      <a:srgbClr val="FFBCBC"/>
                    </a:solidFill>
                  </a:tcPr>
                </a:tc>
                <a:tc>
                  <a:txBody>
                    <a:bodyPr/>
                    <a:lstStyle/>
                    <a:p>
                      <a:pPr marR="880744" algn="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1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3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800" spc="-5" dirty="0">
                          <a:latin typeface="+mn-lt"/>
                          <a:cs typeface="Calibri"/>
                        </a:rPr>
                        <a:t>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3</a:t>
                      </a:r>
                      <a:r>
                        <a:rPr sz="2800" spc="-5" dirty="0">
                          <a:latin typeface="+mn-lt"/>
                          <a:cs typeface="Calibri"/>
                        </a:rPr>
                        <a:t>/202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4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R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45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45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0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  <a:solidFill>
                      <a:srgbClr val="C8FCCE"/>
                    </a:solidFill>
                  </a:tcPr>
                </a:tc>
                <a:tc>
                  <a:txBody>
                    <a:bodyPr/>
                    <a:lstStyle/>
                    <a:p>
                      <a:pPr marR="880744" algn="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0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6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800" spc="-5" dirty="0">
                          <a:latin typeface="+mn-lt"/>
                          <a:cs typeface="Calibri"/>
                        </a:rPr>
                        <a:t>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4</a:t>
                      </a:r>
                      <a:r>
                        <a:rPr sz="2800" spc="-5" dirty="0">
                          <a:latin typeface="+mn-lt"/>
                          <a:cs typeface="Calibri"/>
                        </a:rPr>
                        <a:t>/202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5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R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45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44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54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1</a:t>
                      </a:r>
                      <a:endParaRPr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BCBC"/>
                    </a:solidFill>
                  </a:tcPr>
                </a:tc>
                <a:tc>
                  <a:txBody>
                    <a:bodyPr/>
                    <a:lstStyle/>
                    <a:p>
                      <a:pPr marR="880744" algn="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0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672080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3367FDA9-8957-9590-2493-E490EDD099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484" y="1050358"/>
            <a:ext cx="9144000" cy="7873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</a:pPr>
            <a:r>
              <a:rPr sz="1800" b="1" spc="-100" dirty="0">
                <a:solidFill>
                  <a:srgbClr val="000000"/>
                </a:solidFill>
                <a:latin typeface="+mn-lt"/>
                <a:cs typeface="Calibri"/>
              </a:rPr>
              <a:t>РЕЗУЛЬТАТ </a:t>
            </a:r>
            <a:r>
              <a:rPr sz="1800" b="1" spc="-25" dirty="0">
                <a:solidFill>
                  <a:srgbClr val="000000"/>
                </a:solidFill>
                <a:latin typeface="+mn-lt"/>
                <a:cs typeface="Calibri"/>
              </a:rPr>
              <a:t>КОНТРОЛЯ ЗА </a:t>
            </a:r>
            <a:r>
              <a:rPr sz="1800" b="1" spc="-40" dirty="0">
                <a:solidFill>
                  <a:srgbClr val="000000"/>
                </a:solidFill>
                <a:latin typeface="+mn-lt"/>
                <a:cs typeface="Calibri"/>
              </a:rPr>
              <a:t>ПОДГОТОВКОЙ  </a:t>
            </a:r>
            <a:r>
              <a:rPr sz="1800" b="1" spc="-5" dirty="0">
                <a:solidFill>
                  <a:srgbClr val="000000"/>
                </a:solidFill>
                <a:latin typeface="+mn-lt"/>
                <a:cs typeface="Calibri"/>
              </a:rPr>
              <a:t>К </a:t>
            </a:r>
            <a:r>
              <a:rPr sz="1800" b="1" spc="-15" dirty="0">
                <a:solidFill>
                  <a:srgbClr val="000000"/>
                </a:solidFill>
                <a:latin typeface="+mn-lt"/>
                <a:cs typeface="Calibri"/>
              </a:rPr>
              <a:t>ОТОПИТЕЛЬНОМУ</a:t>
            </a:r>
            <a:r>
              <a:rPr sz="1800" b="1" spc="-5" dirty="0">
                <a:solidFill>
                  <a:srgbClr val="000000"/>
                </a:solidFill>
                <a:latin typeface="+mn-lt"/>
                <a:cs typeface="Calibri"/>
              </a:rPr>
              <a:t> </a:t>
            </a:r>
            <a:r>
              <a:rPr sz="1800" b="1" spc="-20" dirty="0">
                <a:solidFill>
                  <a:srgbClr val="000000"/>
                </a:solidFill>
                <a:latin typeface="+mn-lt"/>
                <a:cs typeface="Calibri"/>
              </a:rPr>
              <a:t>ПЕРИОДУ</a:t>
            </a:r>
            <a:r>
              <a:rPr lang="ru-RU" sz="1800" b="1" spc="-20" dirty="0">
                <a:solidFill>
                  <a:srgbClr val="000000"/>
                </a:solidFill>
                <a:latin typeface="+mn-lt"/>
                <a:cs typeface="Calibri"/>
              </a:rPr>
              <a:t> </a:t>
            </a:r>
            <a:br>
              <a:rPr lang="ru-RU" sz="1800" b="1" spc="-20" dirty="0">
                <a:solidFill>
                  <a:srgbClr val="000000"/>
                </a:solidFill>
                <a:latin typeface="+mn-lt"/>
                <a:cs typeface="Calibri"/>
              </a:rPr>
            </a:br>
            <a:r>
              <a:rPr lang="ru-RU" sz="1800" b="1" spc="-20" dirty="0">
                <a:solidFill>
                  <a:srgbClr val="000000"/>
                </a:solidFill>
                <a:latin typeface="+mn-lt"/>
                <a:cs typeface="Calibri"/>
              </a:rPr>
              <a:t>по Республике Марий Эл</a:t>
            </a:r>
            <a:endParaRPr sz="1800" b="1" spc="-20" dirty="0">
              <a:solidFill>
                <a:srgbClr val="000000"/>
              </a:solidFill>
              <a:latin typeface="+mn-lt"/>
              <a:cs typeface="Calibri"/>
            </a:endParaRPr>
          </a:p>
        </p:txBody>
      </p:sp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EC37F387-36C3-73C7-12F9-CA75570A4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711178"/>
              </p:ext>
            </p:extLst>
          </p:nvPr>
        </p:nvGraphicFramePr>
        <p:xfrm>
          <a:off x="728906" y="2276872"/>
          <a:ext cx="7890241" cy="298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2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08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5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1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Период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Всего</a:t>
                      </a:r>
                      <a:r>
                        <a:rPr sz="1600" spc="-5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МО</a:t>
                      </a:r>
                    </a:p>
                  </a:txBody>
                  <a:tcPr marL="0" marR="0" marT="381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5585" marR="226695" indent="190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Паспорт  </a:t>
                      </a:r>
                      <a:r>
                        <a:rPr sz="1600" spc="-3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г</a:t>
                      </a:r>
                      <a:r>
                        <a:rPr sz="1600" spc="-2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о</a:t>
                      </a:r>
                      <a:r>
                        <a:rPr sz="1600" spc="-3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т</a:t>
                      </a: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овн</a:t>
                      </a: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о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сти  </a:t>
                      </a: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получили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6515" marR="46990" indent="127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Паспорт  </a:t>
                      </a:r>
                      <a:r>
                        <a:rPr sz="1600" spc="-1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готовности</a:t>
                      </a:r>
                      <a:r>
                        <a:rPr sz="1600" spc="-7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не  </a:t>
                      </a: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получили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Получили</a:t>
                      </a:r>
                      <a:r>
                        <a:rPr sz="1600" spc="-4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акт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после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15</a:t>
                      </a:r>
                      <a:r>
                        <a:rPr sz="1600" spc="-3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ноября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D9D9D9"/>
                      </a:solidFill>
                      <a:prstDash val="solid"/>
                    </a:lnL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sz="2800" dirty="0">
                          <a:latin typeface="+mn-lt"/>
                          <a:cs typeface="Calibri"/>
                        </a:rPr>
                        <a:t>202</a:t>
                      </a:r>
                      <a:r>
                        <a:rPr lang="ru-RU" sz="2800" dirty="0">
                          <a:latin typeface="+mn-lt"/>
                          <a:cs typeface="Calibri"/>
                        </a:rPr>
                        <a:t>2</a:t>
                      </a:r>
                      <a:r>
                        <a:rPr sz="2800" dirty="0">
                          <a:latin typeface="+mn-lt"/>
                          <a:cs typeface="Calibri"/>
                        </a:rPr>
                        <a:t>/202</a:t>
                      </a:r>
                      <a:r>
                        <a:rPr lang="ru-RU" sz="2800" dirty="0">
                          <a:latin typeface="+mn-lt"/>
                          <a:cs typeface="Calibri"/>
                        </a:rPr>
                        <a:t>3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17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13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4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  <a:solidFill>
                      <a:srgbClr val="FFBCBC"/>
                    </a:solidFill>
                  </a:tcPr>
                </a:tc>
                <a:tc>
                  <a:txBody>
                    <a:bodyPr/>
                    <a:lstStyle/>
                    <a:p>
                      <a:pPr marR="880744" algn="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2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5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800" spc="-5" dirty="0">
                          <a:latin typeface="+mn-lt"/>
                          <a:cs typeface="Calibri"/>
                        </a:rPr>
                        <a:t>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3</a:t>
                      </a:r>
                      <a:r>
                        <a:rPr sz="2800" spc="-5" dirty="0">
                          <a:latin typeface="+mn-lt"/>
                          <a:cs typeface="Calibri"/>
                        </a:rPr>
                        <a:t>/202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4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17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17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0</a:t>
                      </a:r>
                      <a:endParaRPr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  <a:solidFill>
                      <a:srgbClr val="C8FCCE"/>
                    </a:solidFill>
                  </a:tcPr>
                </a:tc>
                <a:tc>
                  <a:txBody>
                    <a:bodyPr/>
                    <a:lstStyle/>
                    <a:p>
                      <a:pPr marR="880744" algn="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0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6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800" spc="-5" dirty="0">
                          <a:latin typeface="+mn-lt"/>
                          <a:cs typeface="Calibri"/>
                        </a:rPr>
                        <a:t>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4</a:t>
                      </a:r>
                      <a:r>
                        <a:rPr sz="2800" spc="-5" dirty="0">
                          <a:latin typeface="+mn-lt"/>
                          <a:cs typeface="Calibri"/>
                        </a:rPr>
                        <a:t>/202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5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17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14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54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3</a:t>
                      </a: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BCBC"/>
                    </a:solidFill>
                  </a:tcPr>
                </a:tc>
                <a:tc>
                  <a:txBody>
                    <a:bodyPr/>
                    <a:lstStyle/>
                    <a:p>
                      <a:pPr marR="880744" algn="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3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262427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3367FDA9-8957-9590-2493-E490EDD099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9908" y="1059457"/>
            <a:ext cx="9144000" cy="78739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</a:pPr>
            <a:r>
              <a:rPr sz="1800" b="1" spc="-100" dirty="0">
                <a:solidFill>
                  <a:srgbClr val="000000"/>
                </a:solidFill>
                <a:latin typeface="+mn-lt"/>
                <a:cs typeface="Calibri"/>
              </a:rPr>
              <a:t>РЕЗУЛЬТАТ </a:t>
            </a:r>
            <a:r>
              <a:rPr sz="1800" b="1" spc="-25" dirty="0">
                <a:solidFill>
                  <a:srgbClr val="000000"/>
                </a:solidFill>
                <a:latin typeface="+mn-lt"/>
                <a:cs typeface="Calibri"/>
              </a:rPr>
              <a:t>КОНТРОЛЯ ЗА </a:t>
            </a:r>
            <a:r>
              <a:rPr sz="1800" b="1" spc="-40" dirty="0">
                <a:solidFill>
                  <a:srgbClr val="000000"/>
                </a:solidFill>
                <a:latin typeface="+mn-lt"/>
                <a:cs typeface="Calibri"/>
              </a:rPr>
              <a:t>ПОДГОТОВКОЙ  </a:t>
            </a:r>
            <a:r>
              <a:rPr sz="1800" b="1" spc="-5" dirty="0">
                <a:solidFill>
                  <a:srgbClr val="000000"/>
                </a:solidFill>
                <a:latin typeface="+mn-lt"/>
                <a:cs typeface="Calibri"/>
              </a:rPr>
              <a:t>К </a:t>
            </a:r>
            <a:r>
              <a:rPr sz="1800" b="1" spc="-15" dirty="0">
                <a:solidFill>
                  <a:srgbClr val="000000"/>
                </a:solidFill>
                <a:latin typeface="+mn-lt"/>
                <a:cs typeface="Calibri"/>
              </a:rPr>
              <a:t>ОТОПИТЕЛЬНОМУ</a:t>
            </a:r>
            <a:r>
              <a:rPr sz="1800" b="1" spc="-5" dirty="0">
                <a:solidFill>
                  <a:srgbClr val="000000"/>
                </a:solidFill>
                <a:latin typeface="+mn-lt"/>
                <a:cs typeface="Calibri"/>
              </a:rPr>
              <a:t> </a:t>
            </a:r>
            <a:r>
              <a:rPr sz="1800" b="1" spc="-20" dirty="0">
                <a:solidFill>
                  <a:srgbClr val="000000"/>
                </a:solidFill>
                <a:latin typeface="+mn-lt"/>
                <a:cs typeface="Calibri"/>
              </a:rPr>
              <a:t>ПЕРИОДУ</a:t>
            </a:r>
            <a:r>
              <a:rPr lang="ru-RU" sz="1800" b="1" spc="-20" dirty="0">
                <a:solidFill>
                  <a:srgbClr val="000000"/>
                </a:solidFill>
                <a:latin typeface="+mn-lt"/>
                <a:cs typeface="Calibri"/>
              </a:rPr>
              <a:t> </a:t>
            </a:r>
            <a:br>
              <a:rPr lang="ru-RU" sz="1800" b="1" spc="-20" dirty="0">
                <a:solidFill>
                  <a:srgbClr val="000000"/>
                </a:solidFill>
                <a:latin typeface="+mn-lt"/>
                <a:cs typeface="Calibri"/>
              </a:rPr>
            </a:br>
            <a:r>
              <a:rPr lang="ru-RU" sz="1800" b="1" spc="-20" dirty="0">
                <a:solidFill>
                  <a:srgbClr val="000000"/>
                </a:solidFill>
                <a:latin typeface="+mn-lt"/>
                <a:cs typeface="Calibri"/>
              </a:rPr>
              <a:t>по Чувашской Республики</a:t>
            </a:r>
            <a:endParaRPr sz="1800" b="1" spc="-20" dirty="0">
              <a:solidFill>
                <a:srgbClr val="000000"/>
              </a:solidFill>
              <a:latin typeface="+mn-lt"/>
              <a:cs typeface="Calibri"/>
            </a:endParaRPr>
          </a:p>
        </p:txBody>
      </p:sp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EC37F387-36C3-73C7-12F9-CA75570A4005}"/>
              </a:ext>
            </a:extLst>
          </p:cNvPr>
          <p:cNvGraphicFramePr>
            <a:graphicFrameLocks noGrp="1"/>
          </p:cNvGraphicFramePr>
          <p:nvPr/>
        </p:nvGraphicFramePr>
        <p:xfrm>
          <a:off x="728906" y="2276872"/>
          <a:ext cx="7890241" cy="298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2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7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1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08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5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spc="-1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Период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3810" marB="0"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Всего</a:t>
                      </a:r>
                      <a:r>
                        <a:rPr sz="1600" spc="-5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МО</a:t>
                      </a:r>
                    </a:p>
                  </a:txBody>
                  <a:tcPr marL="0" marR="0" marT="381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5585" marR="226695" indent="190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Паспорт  </a:t>
                      </a:r>
                      <a:r>
                        <a:rPr sz="1600" spc="-3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г</a:t>
                      </a:r>
                      <a:r>
                        <a:rPr sz="1600" spc="-2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о</a:t>
                      </a:r>
                      <a:r>
                        <a:rPr sz="1600" spc="-3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т</a:t>
                      </a: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овн</a:t>
                      </a: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о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сти  </a:t>
                      </a: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получили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6515" marR="46990" indent="127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Паспорт  </a:t>
                      </a:r>
                      <a:r>
                        <a:rPr sz="1600" spc="-1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готовности</a:t>
                      </a:r>
                      <a:r>
                        <a:rPr sz="1600" spc="-7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не  </a:t>
                      </a:r>
                      <a:r>
                        <a:rPr sz="1600" spc="-1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получили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600" spc="-10" dirty="0" err="1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Получили</a:t>
                      </a:r>
                      <a:r>
                        <a:rPr sz="1600" spc="-4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br>
                        <a:rPr lang="ru-RU" sz="1600" spc="-4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</a:br>
                      <a:r>
                        <a:rPr sz="1600" dirty="0" err="1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акт</a:t>
                      </a:r>
                      <a:r>
                        <a:rPr lang="ru-RU" sz="1600" spc="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п</a:t>
                      </a:r>
                      <a:r>
                        <a:rPr sz="1600" spc="-5" dirty="0" err="1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осле</a:t>
                      </a:r>
                      <a:r>
                        <a:rPr lang="ru-RU"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15</a:t>
                      </a:r>
                      <a:r>
                        <a:rPr sz="1600" spc="-30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chemeClr val="accent1">
                              <a:lumMod val="10000"/>
                            </a:schemeClr>
                          </a:solidFill>
                          <a:latin typeface="+mn-lt"/>
                          <a:cs typeface="Calibri"/>
                        </a:rPr>
                        <a:t>ноября</a:t>
                      </a:r>
                      <a:endParaRPr sz="1600" dirty="0">
                        <a:solidFill>
                          <a:schemeClr val="accent1">
                            <a:lumMod val="10000"/>
                          </a:schemeClr>
                        </a:solidFill>
                        <a:latin typeface="+mn-lt"/>
                        <a:cs typeface="Calibri"/>
                      </a:endParaRPr>
                    </a:p>
                  </a:txBody>
                  <a:tcPr marL="0" marR="0" marT="46355" marB="0">
                    <a:lnL w="38100">
                      <a:solidFill>
                        <a:srgbClr val="D9D9D9"/>
                      </a:solidFill>
                      <a:prstDash val="solid"/>
                    </a:lnL>
                    <a:lnB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3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sz="2800" dirty="0">
                          <a:latin typeface="+mn-lt"/>
                          <a:cs typeface="Calibri"/>
                        </a:rPr>
                        <a:t>202</a:t>
                      </a:r>
                      <a:r>
                        <a:rPr lang="ru-RU" sz="2800" dirty="0">
                          <a:latin typeface="+mn-lt"/>
                          <a:cs typeface="Calibri"/>
                        </a:rPr>
                        <a:t>2</a:t>
                      </a:r>
                      <a:r>
                        <a:rPr sz="2800" dirty="0">
                          <a:latin typeface="+mn-lt"/>
                          <a:cs typeface="Calibri"/>
                        </a:rPr>
                        <a:t>/202</a:t>
                      </a:r>
                      <a:r>
                        <a:rPr lang="ru-RU" sz="2800" dirty="0">
                          <a:latin typeface="+mn-lt"/>
                          <a:cs typeface="Calibri"/>
                        </a:rPr>
                        <a:t>3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26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21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5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  <a:solidFill>
                      <a:srgbClr val="FFBCBC"/>
                    </a:solidFill>
                  </a:tcPr>
                </a:tc>
                <a:tc>
                  <a:txBody>
                    <a:bodyPr/>
                    <a:lstStyle/>
                    <a:p>
                      <a:pPr marR="880744" algn="r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>
                          <a:latin typeface="+mn-lt"/>
                          <a:cs typeface="Calibri"/>
                        </a:rPr>
                        <a:t>2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67970" marB="0">
                    <a:lnL w="38100">
                      <a:solidFill>
                        <a:srgbClr val="D9D9D9"/>
                      </a:solidFill>
                      <a:prstDash val="solid"/>
                    </a:lnL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5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800" spc="-5" dirty="0">
                          <a:latin typeface="+mn-lt"/>
                          <a:cs typeface="Calibri"/>
                        </a:rPr>
                        <a:t>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3</a:t>
                      </a:r>
                      <a:r>
                        <a:rPr sz="2800" spc="-5" dirty="0">
                          <a:latin typeface="+mn-lt"/>
                          <a:cs typeface="Calibri"/>
                        </a:rPr>
                        <a:t>/202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4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26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21</a:t>
                      </a:r>
                      <a:endParaRPr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110"/>
                        </a:spcBef>
                      </a:pPr>
                      <a:r>
                        <a:rPr lang="ru-RU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5</a:t>
                      </a:r>
                      <a:endParaRPr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  <a:solidFill>
                      <a:srgbClr val="FFBCBC"/>
                    </a:solidFill>
                  </a:tcPr>
                </a:tc>
                <a:tc>
                  <a:txBody>
                    <a:bodyPr/>
                    <a:lstStyle/>
                    <a:p>
                      <a:pPr marR="880744" algn="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1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T w="38100">
                      <a:solidFill>
                        <a:srgbClr val="D9D9D9"/>
                      </a:solidFill>
                      <a:prstDash val="solid"/>
                    </a:lnT>
                    <a:lnB w="3810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36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sz="2800" spc="-5" dirty="0">
                          <a:latin typeface="+mn-lt"/>
                          <a:cs typeface="Calibri"/>
                        </a:rPr>
                        <a:t>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4</a:t>
                      </a:r>
                      <a:r>
                        <a:rPr sz="2800" spc="-5" dirty="0">
                          <a:latin typeface="+mn-lt"/>
                          <a:cs typeface="Calibri"/>
                        </a:rPr>
                        <a:t>/202</a:t>
                      </a:r>
                      <a:r>
                        <a:rPr lang="ru-RU" sz="2800" spc="-5" dirty="0">
                          <a:latin typeface="+mn-lt"/>
                          <a:cs typeface="Calibri"/>
                        </a:rPr>
                        <a:t>5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26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14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254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Calibri"/>
                        </a:rPr>
                        <a:t>12</a:t>
                      </a: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R w="38100">
                      <a:solidFill>
                        <a:srgbClr val="D9D9D9"/>
                      </a:solidFill>
                      <a:prstDash val="solid"/>
                    </a:lnR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BCBC"/>
                    </a:solidFill>
                  </a:tcPr>
                </a:tc>
                <a:tc>
                  <a:txBody>
                    <a:bodyPr/>
                    <a:lstStyle/>
                    <a:p>
                      <a:pPr marR="880744" algn="r">
                        <a:lnSpc>
                          <a:spcPct val="100000"/>
                        </a:lnSpc>
                        <a:spcBef>
                          <a:spcPts val="2150"/>
                        </a:spcBef>
                      </a:pPr>
                      <a:r>
                        <a:rPr lang="ru-RU" sz="2800" dirty="0">
                          <a:latin typeface="+mn-lt"/>
                          <a:cs typeface="Calibri"/>
                        </a:rPr>
                        <a:t>2</a:t>
                      </a:r>
                      <a:endParaRPr sz="2800" dirty="0">
                        <a:latin typeface="+mn-lt"/>
                        <a:cs typeface="Calibri"/>
                      </a:endParaRPr>
                    </a:p>
                  </a:txBody>
                  <a:tcPr marL="0" marR="0" marT="273050" marB="0">
                    <a:lnL w="38100">
                      <a:solidFill>
                        <a:srgbClr val="D9D9D9"/>
                      </a:solidFill>
                      <a:prstDash val="solid"/>
                    </a:lnL>
                    <a:lnT w="381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728738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7" y="16180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8ED8C5A-0321-96E9-DF21-5AE6F8D82E11}"/>
              </a:ext>
            </a:extLst>
          </p:cNvPr>
          <p:cNvSpPr/>
          <p:nvPr/>
        </p:nvSpPr>
        <p:spPr>
          <a:xfrm>
            <a:off x="251521" y="924691"/>
            <a:ext cx="86409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cap="all" dirty="0">
                <a:latin typeface="+mj-lt"/>
              </a:rPr>
              <a:t>Предоставление Государственных услуг на ЕПГУ</a:t>
            </a:r>
            <a:endParaRPr lang="ru-RU" sz="2000" b="1" cap="all" dirty="0">
              <a:latin typeface="+mj-lt"/>
              <a:sym typeface="Calibri"/>
            </a:endParaRPr>
          </a:p>
        </p:txBody>
      </p:sp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id="{BC0CF77D-E555-4055-B335-4AA444599C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8506387"/>
              </p:ext>
            </p:extLst>
          </p:nvPr>
        </p:nvGraphicFramePr>
        <p:xfrm>
          <a:off x="251521" y="1450260"/>
          <a:ext cx="8640958" cy="48999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7755">
                  <a:extLst>
                    <a:ext uri="{9D8B030D-6E8A-4147-A177-3AD203B41FA5}">
                      <a16:colId xmlns:a16="http://schemas.microsoft.com/office/drawing/2014/main" val="4114645868"/>
                    </a:ext>
                  </a:extLst>
                </a:gridCol>
                <a:gridCol w="953268">
                  <a:extLst>
                    <a:ext uri="{9D8B030D-6E8A-4147-A177-3AD203B41FA5}">
                      <a16:colId xmlns:a16="http://schemas.microsoft.com/office/drawing/2014/main" val="3853350176"/>
                    </a:ext>
                  </a:extLst>
                </a:gridCol>
                <a:gridCol w="1181987">
                  <a:extLst>
                    <a:ext uri="{9D8B030D-6E8A-4147-A177-3AD203B41FA5}">
                      <a16:colId xmlns:a16="http://schemas.microsoft.com/office/drawing/2014/main" val="3142089416"/>
                    </a:ext>
                  </a:extLst>
                </a:gridCol>
                <a:gridCol w="1181987">
                  <a:extLst>
                    <a:ext uri="{9D8B030D-6E8A-4147-A177-3AD203B41FA5}">
                      <a16:colId xmlns:a16="http://schemas.microsoft.com/office/drawing/2014/main" val="1994231703"/>
                    </a:ext>
                  </a:extLst>
                </a:gridCol>
                <a:gridCol w="1181987">
                  <a:extLst>
                    <a:ext uri="{9D8B030D-6E8A-4147-A177-3AD203B41FA5}">
                      <a16:colId xmlns:a16="http://schemas.microsoft.com/office/drawing/2014/main" val="2847592908"/>
                    </a:ext>
                  </a:extLst>
                </a:gridCol>
                <a:gridCol w="1181987">
                  <a:extLst>
                    <a:ext uri="{9D8B030D-6E8A-4147-A177-3AD203B41FA5}">
                      <a16:colId xmlns:a16="http://schemas.microsoft.com/office/drawing/2014/main" val="2676943843"/>
                    </a:ext>
                  </a:extLst>
                </a:gridCol>
                <a:gridCol w="1181987">
                  <a:extLst>
                    <a:ext uri="{9D8B030D-6E8A-4147-A177-3AD203B41FA5}">
                      <a16:colId xmlns:a16="http://schemas.microsoft.com/office/drawing/2014/main" val="3805278881"/>
                    </a:ext>
                  </a:extLst>
                </a:gridCol>
              </a:tblGrid>
              <a:tr h="82661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>
                          <a:effectLst/>
                          <a:latin typeface="+mn-lt"/>
                        </a:rPr>
                        <a:t>Вид ГУ</a:t>
                      </a: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800" u="none" strike="noStrike" dirty="0"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536651"/>
                  </a:ext>
                </a:extLst>
              </a:tr>
              <a:tr h="533444"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Всего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ЕПГУ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+mn-lt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8364311"/>
                  </a:ext>
                </a:extLst>
              </a:tr>
              <a:tr h="84003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ЗЭПБ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39643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27146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42004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33239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4055359"/>
                  </a:ext>
                </a:extLst>
              </a:tr>
              <a:tr h="89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Регистрация ОПО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4320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2584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7904409"/>
                  </a:ext>
                </a:extLst>
              </a:tr>
              <a:tr h="89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Лицензирование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0122147"/>
                  </a:ext>
                </a:extLst>
              </a:tr>
              <a:tr h="89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Аттестация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586" marR="5586" marT="558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15759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14685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3267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8593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577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9D80A8E-B1C2-410E-9AC2-93DFF34AEB23}"/>
              </a:ext>
            </a:extLst>
          </p:cNvPr>
          <p:cNvSpPr txBox="1">
            <a:spLocks/>
          </p:cNvSpPr>
          <p:nvPr/>
        </p:nvSpPr>
        <p:spPr bwMode="auto">
          <a:xfrm>
            <a:off x="395536" y="888080"/>
            <a:ext cx="8568952" cy="81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  <a:t>Профилактическая работа </a:t>
            </a:r>
            <a:b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000" b="1" kern="0" cap="all" dirty="0">
                <a:latin typeface="Calibri" panose="020F0502020204030204" pitchFamily="34" charset="0"/>
                <a:cs typeface="Calibri" panose="020F0502020204030204" pitchFamily="34" charset="0"/>
              </a:rPr>
              <a:t> приволжского управления за 12 месяцев 2024</a:t>
            </a:r>
          </a:p>
        </p:txBody>
      </p:sp>
      <p:graphicFrame>
        <p:nvGraphicFramePr>
          <p:cNvPr id="9" name="Объект 5">
            <a:extLst>
              <a:ext uri="{FF2B5EF4-FFF2-40B4-BE49-F238E27FC236}">
                <a16:creationId xmlns:a16="http://schemas.microsoft.com/office/drawing/2014/main" id="{A3D26257-D9FB-4B7A-B125-2D5E2F88C9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452271"/>
              </p:ext>
            </p:extLst>
          </p:nvPr>
        </p:nvGraphicFramePr>
        <p:xfrm>
          <a:off x="202225" y="1723814"/>
          <a:ext cx="8834271" cy="46808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42686">
                  <a:extLst>
                    <a:ext uri="{9D8B030D-6E8A-4147-A177-3AD203B41FA5}">
                      <a16:colId xmlns:a16="http://schemas.microsoft.com/office/drawing/2014/main" val="1616606223"/>
                    </a:ext>
                  </a:extLst>
                </a:gridCol>
                <a:gridCol w="1491585">
                  <a:extLst>
                    <a:ext uri="{9D8B030D-6E8A-4147-A177-3AD203B41FA5}">
                      <a16:colId xmlns:a16="http://schemas.microsoft.com/office/drawing/2014/main" val="4033426988"/>
                    </a:ext>
                  </a:extLst>
                </a:gridCol>
              </a:tblGrid>
              <a:tr h="112912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Наименование показателя</a:t>
                      </a:r>
                    </a:p>
                  </a:txBody>
                  <a:tcPr marL="121920" marR="121920" marT="60960" marB="6096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</a:t>
                      </a:r>
                    </a:p>
                  </a:txBody>
                  <a:tcPr marL="121920" marR="121920" marT="60960" marB="6096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518406"/>
                  </a:ext>
                </a:extLst>
              </a:tr>
              <a:tr h="490224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Количество консультаций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2835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3695136477"/>
                  </a:ext>
                </a:extLst>
              </a:tr>
              <a:tr h="501595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Объявлено предостережений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2146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460655971"/>
                  </a:ext>
                </a:extLst>
              </a:tr>
              <a:tr h="794063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Опубликовано в сети Интернет обзоров типовых нарушений обязательных требований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814913756"/>
                  </a:ext>
                </a:extLst>
              </a:tr>
              <a:tr h="46921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Профилактических визитов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490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261124028"/>
                  </a:ext>
                </a:extLst>
              </a:tr>
              <a:tr h="82741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Проведено публичных мероприятий,</a:t>
                      </a:r>
                      <a:r>
                        <a:rPr lang="ru-RU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конференций, семинаров, </a:t>
                      </a:r>
                      <a:r>
                        <a:rPr lang="ru-RU" sz="18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вебинаров</a:t>
                      </a:r>
                      <a:r>
                        <a:rPr lang="ru-RU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совещаний и др. по разъяснению обязательных требований</a:t>
                      </a:r>
                      <a:endParaRPr lang="ru-RU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216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245140686"/>
                  </a:ext>
                </a:extLst>
              </a:tr>
              <a:tr h="469219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Количество публичных обсуждений правоприменительной практики 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val="2761397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309657"/>
      </p:ext>
    </p:extLst>
  </p:cSld>
  <p:clrMapOvr>
    <a:masterClrMapping/>
  </p:clrMapOvr>
  <p:transition spd="med">
    <p:cover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F127D46F-3554-416B-80D9-D3CE5136F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48" y="967340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400" b="1" cap="all" dirty="0">
                <a:effectLst/>
                <a:latin typeface="Calibri" panose="020F0502020204030204" pitchFamily="34" charset="0"/>
              </a:rPr>
              <a:t>Задачи управления</a:t>
            </a:r>
            <a:br>
              <a:rPr lang="ru-RU" sz="2400" b="1" cap="all" dirty="0">
                <a:effectLst/>
                <a:latin typeface="Calibri" panose="020F0502020204030204" pitchFamily="34" charset="0"/>
              </a:rPr>
            </a:br>
            <a:endParaRPr lang="ru-RU" sz="2400" b="1" cap="all" dirty="0">
              <a:effectLst/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5D66E0-0CAA-4024-930D-690C2FC593ED}"/>
              </a:ext>
            </a:extLst>
          </p:cNvPr>
          <p:cNvSpPr txBox="1"/>
          <p:nvPr/>
        </p:nvSpPr>
        <p:spPr>
          <a:xfrm>
            <a:off x="706631" y="2190199"/>
            <a:ext cx="8052631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500" dirty="0"/>
              <a:t>Профилактика, консультирование;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500" dirty="0"/>
              <a:t>Электронное взаимодействие (госуслуги);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500" dirty="0"/>
              <a:t>Стимулирование добросовестности;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2500" dirty="0"/>
              <a:t>Проведение контрольных (надзорных) мероприятий согласно индикаторам риска.</a:t>
            </a:r>
          </a:p>
        </p:txBody>
      </p:sp>
    </p:spTree>
    <p:extLst>
      <p:ext uri="{BB962C8B-B14F-4D97-AF65-F5344CB8AC3E}">
        <p14:creationId xmlns:p14="http://schemas.microsoft.com/office/powerpoint/2010/main" val="3405112754"/>
      </p:ext>
    </p:extLst>
  </p:cSld>
  <p:clrMapOvr>
    <a:masterClrMapping/>
  </p:clrMapOvr>
  <p:transition spd="med">
    <p:cover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846747" y="138699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graphicFrame>
        <p:nvGraphicFramePr>
          <p:cNvPr id="8" name="Объект 6">
            <a:extLst>
              <a:ext uri="{FF2B5EF4-FFF2-40B4-BE49-F238E27FC236}">
                <a16:creationId xmlns:a16="http://schemas.microsoft.com/office/drawing/2014/main" id="{ADC12D0F-0B95-4F73-99DC-BD4EC18EE50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13166" y="1812174"/>
          <a:ext cx="8351323" cy="456915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33927">
                  <a:extLst>
                    <a:ext uri="{9D8B030D-6E8A-4147-A177-3AD203B41FA5}">
                      <a16:colId xmlns:a16="http://schemas.microsoft.com/office/drawing/2014/main" val="1513305736"/>
                    </a:ext>
                  </a:extLst>
                </a:gridCol>
                <a:gridCol w="1183813">
                  <a:extLst>
                    <a:ext uri="{9D8B030D-6E8A-4147-A177-3AD203B41FA5}">
                      <a16:colId xmlns:a16="http://schemas.microsoft.com/office/drawing/2014/main" val="3506617024"/>
                    </a:ext>
                  </a:extLst>
                </a:gridCol>
                <a:gridCol w="1183813">
                  <a:extLst>
                    <a:ext uri="{9D8B030D-6E8A-4147-A177-3AD203B41FA5}">
                      <a16:colId xmlns:a16="http://schemas.microsoft.com/office/drawing/2014/main" val="3698499787"/>
                    </a:ext>
                  </a:extLst>
                </a:gridCol>
                <a:gridCol w="1183813">
                  <a:extLst>
                    <a:ext uri="{9D8B030D-6E8A-4147-A177-3AD203B41FA5}">
                      <a16:colId xmlns:a16="http://schemas.microsoft.com/office/drawing/2014/main" val="3667848592"/>
                    </a:ext>
                  </a:extLst>
                </a:gridCol>
                <a:gridCol w="1183813">
                  <a:extLst>
                    <a:ext uri="{9D8B030D-6E8A-4147-A177-3AD203B41FA5}">
                      <a16:colId xmlns:a16="http://schemas.microsoft.com/office/drawing/2014/main" val="471625457"/>
                    </a:ext>
                  </a:extLst>
                </a:gridCol>
                <a:gridCol w="98331">
                  <a:extLst>
                    <a:ext uri="{9D8B030D-6E8A-4147-A177-3AD203B41FA5}">
                      <a16:colId xmlns:a16="http://schemas.microsoft.com/office/drawing/2014/main" val="2485462141"/>
                    </a:ext>
                  </a:extLst>
                </a:gridCol>
                <a:gridCol w="1183813">
                  <a:extLst>
                    <a:ext uri="{9D8B030D-6E8A-4147-A177-3AD203B41FA5}">
                      <a16:colId xmlns:a16="http://schemas.microsoft.com/office/drawing/2014/main" val="4098682680"/>
                    </a:ext>
                  </a:extLst>
                </a:gridCol>
              </a:tblGrid>
              <a:tr h="5336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ru-RU"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Класс</a:t>
                      </a:r>
                      <a:r>
                        <a:rPr lang="ru-RU" sz="2000" baseline="0" dirty="0">
                          <a:sym typeface="Calibri"/>
                        </a:rPr>
                        <a:t> опасности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4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endParaRPr sz="14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809420"/>
                  </a:ext>
                </a:extLst>
              </a:tr>
              <a:tr h="609624">
                <a:tc v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sz="1400" b="1" dirty="0"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400" dirty="0">
                          <a:sym typeface="Calibri"/>
                        </a:rPr>
                        <a:t>I</a:t>
                      </a:r>
                      <a:endParaRPr sz="24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II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III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1800"/>
                      </a:pPr>
                      <a:r>
                        <a:rPr lang="ru-RU" sz="2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endParaRPr sz="2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807415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Республика Татарстан</a:t>
                      </a:r>
                      <a:endParaRPr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474</a:t>
                      </a:r>
                      <a:endParaRPr lang="ru-RU" sz="900" b="1" dirty="0">
                        <a:solidFill>
                          <a:srgbClr val="00B050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4434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2663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7801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568112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Чувашская Республика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9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739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507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1266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364592"/>
                  </a:ext>
                </a:extLst>
              </a:tr>
              <a:tr h="95186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Республика </a:t>
                      </a:r>
                    </a:p>
                    <a:p>
                      <a:pPr algn="ct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Марий Эл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578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289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Calibri"/>
                        </a:rPr>
                        <a:t>871</a:t>
                      </a:r>
                      <a:endParaRPr sz="9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25755"/>
                  </a:ext>
                </a:extLst>
              </a:tr>
              <a:tr h="570240">
                <a:tc>
                  <a:txBody>
                    <a:bodyPr/>
                    <a:lstStyle/>
                    <a:p>
                      <a:pPr algn="r">
                        <a:defRPr sz="1800"/>
                      </a:pPr>
                      <a:r>
                        <a:rPr lang="ru-RU" sz="2000" dirty="0">
                          <a:sym typeface="Calibri"/>
                        </a:rPr>
                        <a:t>ИТОГО</a:t>
                      </a:r>
                      <a:endParaRPr sz="2000" b="1" dirty="0">
                        <a:latin typeface="Times New Roman" panose="02020603050405020304" pitchFamily="18" charset="0"/>
                        <a:ea typeface="+mj-ea"/>
                        <a:cs typeface="Times New Roman" panose="02020603050405020304" pitchFamily="18" charset="0"/>
                        <a:sym typeface="Calibri"/>
                      </a:endParaRPr>
                    </a:p>
                  </a:txBody>
                  <a:tcPr marL="34290" marR="34290" marT="34290" marB="34290" anchor="ctr" horzOverflow="overflow"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244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5751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3459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9938</a:t>
                      </a:r>
                      <a:endParaRPr lang="ru-RU" sz="9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63823350"/>
                  </a:ext>
                </a:extLst>
              </a:tr>
            </a:tbl>
          </a:graphicData>
        </a:graphic>
      </p:graphicFrame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7" y="16180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D6620D4-5ECA-4D45-A295-0770EAA3E7AE}"/>
              </a:ext>
            </a:extLst>
          </p:cNvPr>
          <p:cNvSpPr txBox="1">
            <a:spLocks/>
          </p:cNvSpPr>
          <p:nvPr/>
        </p:nvSpPr>
        <p:spPr>
          <a:xfrm>
            <a:off x="716600" y="885981"/>
            <a:ext cx="7585073" cy="60218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cap="all" dirty="0">
                <a:cs typeface="Times New Roman" panose="02020603050405020304" pitchFamily="18" charset="0"/>
              </a:rPr>
              <a:t>Количество поднадзорных </a:t>
            </a:r>
          </a:p>
          <a:p>
            <a:pPr algn="l"/>
            <a:r>
              <a:rPr lang="ru-RU" sz="2000" b="1" cap="all" dirty="0">
                <a:cs typeface="Times New Roman" panose="02020603050405020304" pitchFamily="18" charset="0"/>
              </a:rPr>
              <a:t>опасных производственных объектов</a:t>
            </a:r>
          </a:p>
        </p:txBody>
      </p:sp>
    </p:spTree>
    <p:extLst>
      <p:ext uri="{BB962C8B-B14F-4D97-AF65-F5344CB8AC3E}">
        <p14:creationId xmlns:p14="http://schemas.microsoft.com/office/powerpoint/2010/main" val="3533714829"/>
      </p:ext>
    </p:extLst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0F14C0-4E5F-4B81-AE99-BD1197B6A664}"/>
              </a:ext>
            </a:extLst>
          </p:cNvPr>
          <p:cNvSpPr/>
          <p:nvPr/>
        </p:nvSpPr>
        <p:spPr>
          <a:xfrm>
            <a:off x="533348" y="838750"/>
            <a:ext cx="8399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8412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24" b="1">
                <a:effectLst/>
                <a:latin typeface="+mj-lt"/>
                <a:ea typeface="+mj-ea"/>
                <a:cs typeface="+mj-cs"/>
                <a:sym typeface="Calibri"/>
              </a:defRPr>
            </a:pP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Результаты </a:t>
            </a:r>
            <a:r>
              <a:rPr kumimoji="0" lang="ru-RU" sz="2400" b="1" i="0" u="none" strike="noStrike" kern="1200" cap="all" spc="0" normalizeH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кнд</a:t>
            </a: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 за </a:t>
            </a:r>
            <a:r>
              <a:rPr lang="ru-RU" sz="2400" b="1" cap="all" dirty="0">
                <a:latin typeface="Calibri" panose="020F0502020204030204" pitchFamily="34" charset="0"/>
                <a:cs typeface="+mn-cs"/>
                <a:sym typeface="Calibri"/>
              </a:rPr>
              <a:t>12</a:t>
            </a:r>
            <a:r>
              <a:rPr kumimoji="0" lang="ru-RU" sz="2400" b="1" i="0" u="none" strike="noStrike" kern="1200" cap="all" spc="0" normalizeH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Calibri"/>
              </a:rPr>
              <a:t> месяцев 2024 года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DF3FD54-F77D-4004-A4D8-E39EA9C28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028810"/>
              </p:ext>
            </p:extLst>
          </p:nvPr>
        </p:nvGraphicFramePr>
        <p:xfrm>
          <a:off x="188978" y="1412776"/>
          <a:ext cx="8759228" cy="510247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15810">
                  <a:extLst>
                    <a:ext uri="{9D8B030D-6E8A-4147-A177-3AD203B41FA5}">
                      <a16:colId xmlns:a16="http://schemas.microsoft.com/office/drawing/2014/main" val="1924231386"/>
                    </a:ext>
                  </a:extLst>
                </a:gridCol>
                <a:gridCol w="1277064">
                  <a:extLst>
                    <a:ext uri="{9D8B030D-6E8A-4147-A177-3AD203B41FA5}">
                      <a16:colId xmlns:a16="http://schemas.microsoft.com/office/drawing/2014/main" val="1666698921"/>
                    </a:ext>
                  </a:extLst>
                </a:gridCol>
                <a:gridCol w="1218482">
                  <a:extLst>
                    <a:ext uri="{9D8B030D-6E8A-4147-A177-3AD203B41FA5}">
                      <a16:colId xmlns:a16="http://schemas.microsoft.com/office/drawing/2014/main" val="523498455"/>
                    </a:ext>
                  </a:extLst>
                </a:gridCol>
                <a:gridCol w="1185295">
                  <a:extLst>
                    <a:ext uri="{9D8B030D-6E8A-4147-A177-3AD203B41FA5}">
                      <a16:colId xmlns:a16="http://schemas.microsoft.com/office/drawing/2014/main" val="533880104"/>
                    </a:ext>
                  </a:extLst>
                </a:gridCol>
                <a:gridCol w="1124615">
                  <a:extLst>
                    <a:ext uri="{9D8B030D-6E8A-4147-A177-3AD203B41FA5}">
                      <a16:colId xmlns:a16="http://schemas.microsoft.com/office/drawing/2014/main" val="1218531171"/>
                    </a:ext>
                  </a:extLst>
                </a:gridCol>
                <a:gridCol w="1337962">
                  <a:extLst>
                    <a:ext uri="{9D8B030D-6E8A-4147-A177-3AD203B41FA5}">
                      <a16:colId xmlns:a16="http://schemas.microsoft.com/office/drawing/2014/main" val="624289210"/>
                    </a:ext>
                  </a:extLst>
                </a:gridCol>
              </a:tblGrid>
              <a:tr h="7569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</a:rPr>
                        <a:t>Пром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безопасность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</a:rPr>
                        <a:t>Энерго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effectLst/>
                        </a:rPr>
                        <a:t>безопасность</a:t>
                      </a:r>
                      <a:endParaRPr lang="ru-RU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chemeClr val="bg1"/>
                          </a:solidFill>
                          <a:effectLst/>
                        </a:rPr>
                        <a:t>Стройнадзор</a:t>
                      </a:r>
                      <a:endParaRPr lang="ru-RU" sz="13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ГТС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cap="all" baseline="0" dirty="0">
                          <a:solidFill>
                            <a:schemeClr val="bg1"/>
                          </a:solidFill>
                          <a:effectLst/>
                        </a:rPr>
                        <a:t>Итого</a:t>
                      </a:r>
                      <a:endParaRPr lang="ru-RU" sz="1800" cap="all" baseline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954554"/>
                  </a:ext>
                </a:extLst>
              </a:tr>
              <a:tr h="7618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Количество поднадзорных организаций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3917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indent="13970" algn="ctr" rtl="0" eaLnBrk="1" latinLnBrk="0" hangingPunct="1">
                        <a:spcAft>
                          <a:spcPts val="0"/>
                        </a:spcAft>
                        <a:tabLst>
                          <a:tab pos="90170" algn="l"/>
                          <a:tab pos="540385" algn="l"/>
                        </a:tabLst>
                        <a:defRPr sz="1800"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7917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59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11 961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2571656161"/>
                  </a:ext>
                </a:extLst>
              </a:tr>
              <a:tr h="71302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Количество поднадзорных объектов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9938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55 768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389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150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66 245</a:t>
                      </a: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957672757"/>
                  </a:ext>
                </a:extLst>
              </a:tr>
              <a:tr h="49342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Проведено КНД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1288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indent="13970" algn="ctr" rtl="0" eaLnBrk="1" latinLnBrk="0" hangingPunct="1">
                        <a:spcAft>
                          <a:spcPts val="0"/>
                        </a:spcAft>
                        <a:tabLst>
                          <a:tab pos="90170" algn="l"/>
                          <a:tab pos="540385" algn="l"/>
                        </a:tabLst>
                        <a:defRPr sz="1800"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515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37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1863</a:t>
                      </a: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976178358"/>
                  </a:ext>
                </a:extLst>
              </a:tr>
              <a:tr h="5434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Выявлено нарушений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10246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3489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3574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294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17 603</a:t>
                      </a: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1682261317"/>
                  </a:ext>
                </a:extLst>
              </a:tr>
              <a:tr h="53890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Наложенных административных </a:t>
                      </a:r>
                      <a:r>
                        <a:rPr lang="ru-RU" sz="1800" b="1" baseline="0" dirty="0">
                          <a:solidFill>
                            <a:schemeClr val="bg1"/>
                          </a:solidFill>
                          <a:effectLst/>
                        </a:rPr>
                        <a:t>наказаний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905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197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455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1567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943943997"/>
                  </a:ext>
                </a:extLst>
              </a:tr>
              <a:tr h="83976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На общую сумму (</a:t>
                      </a:r>
                      <a:r>
                        <a:rPr lang="ru-RU" sz="1800" b="1" dirty="0" err="1">
                          <a:solidFill>
                            <a:schemeClr val="bg1"/>
                          </a:solidFill>
                          <a:effectLst/>
                        </a:rPr>
                        <a:t>тыс.руб</a:t>
                      </a: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30040,0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782,0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36380,0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434,0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kern="1200" dirty="0">
                          <a:solidFill>
                            <a:schemeClr val="tx1"/>
                          </a:solidFill>
                        </a:rPr>
                        <a:t>67636,0</a:t>
                      </a:r>
                      <a:endParaRPr kumimoji="0" lang="ru-RU" sz="20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8310" marR="38310" marT="0" marB="0" anchor="ctr"/>
                </a:tc>
                <a:extLst>
                  <a:ext uri="{0D108BD9-81ED-4DB2-BD59-A6C34878D82A}">
                    <a16:rowId xmlns:a16="http://schemas.microsoft.com/office/drawing/2014/main" val="2543036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71599"/>
      </p:ext>
    </p:extLst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1F4019FA-B199-4522-B38A-1BBEE974B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409" y="802959"/>
            <a:ext cx="8635182" cy="432048"/>
          </a:xfrm>
        </p:spPr>
        <p:txBody>
          <a:bodyPr>
            <a:noAutofit/>
          </a:bodyPr>
          <a:lstStyle/>
          <a:p>
            <a:pPr algn="ctr">
              <a:defRPr>
                <a:effectLst/>
              </a:defRPr>
            </a:pPr>
            <a:r>
              <a:rPr lang="ru-RU" sz="2000" b="1" cap="all" dirty="0">
                <a:effectLst/>
                <a:latin typeface="Calibri" panose="020F0502020204030204" pitchFamily="34" charset="0"/>
                <a:sym typeface="Calibri"/>
              </a:rPr>
              <a:t>Приостановление эксплуатации ОПО по видам надзора</a:t>
            </a:r>
          </a:p>
        </p:txBody>
      </p:sp>
      <p:graphicFrame>
        <p:nvGraphicFramePr>
          <p:cNvPr id="7" name="Объект 2">
            <a:extLst>
              <a:ext uri="{FF2B5EF4-FFF2-40B4-BE49-F238E27FC236}">
                <a16:creationId xmlns:a16="http://schemas.microsoft.com/office/drawing/2014/main" id="{60FF74D9-B305-4B61-8C83-F5C1008F91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76794"/>
              </p:ext>
            </p:extLst>
          </p:nvPr>
        </p:nvGraphicFramePr>
        <p:xfrm>
          <a:off x="229205" y="1285590"/>
          <a:ext cx="8685590" cy="5295649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68559">
                  <a:extLst>
                    <a:ext uri="{9D8B030D-6E8A-4147-A177-3AD203B41FA5}">
                      <a16:colId xmlns:a16="http://schemas.microsoft.com/office/drawing/2014/main" val="322273751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3336306344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806005887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3696575431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2364365651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3579266396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591310743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3724831327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3022324831"/>
                    </a:ext>
                  </a:extLst>
                </a:gridCol>
                <a:gridCol w="868559">
                  <a:extLst>
                    <a:ext uri="{9D8B030D-6E8A-4147-A177-3AD203B41FA5}">
                      <a16:colId xmlns:a16="http://schemas.microsoft.com/office/drawing/2014/main" val="1311627820"/>
                    </a:ext>
                  </a:extLst>
                </a:gridCol>
              </a:tblGrid>
              <a:tr h="2621589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Год/вид надзора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Нефтехимия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Подъемные </a:t>
                      </a:r>
                    </a:p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сооружения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Растительное сырье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Газоснабжение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Горный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Котлонадзор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Магистральный трубопроводный транспорт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Металлургия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effectLst/>
                        </a:rPr>
                        <a:t>ВСЕГО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428211"/>
                  </a:ext>
                </a:extLst>
              </a:tr>
              <a:tr h="668515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</a:rPr>
                        <a:t>2021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35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 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67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28691550"/>
                  </a:ext>
                </a:extLst>
              </a:tr>
              <a:tr h="668515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</a:rPr>
                        <a:t>2022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136220"/>
                  </a:ext>
                </a:extLst>
              </a:tr>
              <a:tr h="668515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</a:rPr>
                        <a:t>2023</a:t>
                      </a:r>
                      <a:endParaRPr kumimoji="0" lang="ru-RU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</a:t>
                      </a:r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7433066"/>
                  </a:ext>
                </a:extLst>
              </a:tr>
              <a:tr h="668515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9525" marR="9525" marT="9525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kumimoji="0" lang="ru-RU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6694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699703"/>
      </p:ext>
    </p:extLst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011" y="939999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000" b="1" cap="all" dirty="0">
                <a:effectLst/>
                <a:latin typeface="Calibri" panose="020F0502020204030204" pitchFamily="34" charset="0"/>
              </a:rPr>
              <a:t>Динамика аварий по классам опасности в области промышленной безопасности </a:t>
            </a:r>
            <a:br>
              <a:rPr lang="ru-RU" sz="2000" b="1" cap="all" dirty="0">
                <a:effectLst/>
                <a:latin typeface="Calibri" panose="020F0502020204030204" pitchFamily="34" charset="0"/>
              </a:rPr>
            </a:br>
            <a:endParaRPr lang="ru-RU" sz="2000" b="1" cap="all" dirty="0"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10" name="Объект 10">
            <a:extLst>
              <a:ext uri="{FF2B5EF4-FFF2-40B4-BE49-F238E27FC236}">
                <a16:creationId xmlns:a16="http://schemas.microsoft.com/office/drawing/2014/main" id="{86303098-9796-4784-B555-FDF94E3688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302909"/>
              </p:ext>
            </p:extLst>
          </p:nvPr>
        </p:nvGraphicFramePr>
        <p:xfrm>
          <a:off x="251677" y="1732086"/>
          <a:ext cx="8640645" cy="41859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65870">
                  <a:extLst>
                    <a:ext uri="{9D8B030D-6E8A-4147-A177-3AD203B41FA5}">
                      <a16:colId xmlns:a16="http://schemas.microsoft.com/office/drawing/2014/main" val="685872065"/>
                    </a:ext>
                  </a:extLst>
                </a:gridCol>
                <a:gridCol w="763460">
                  <a:extLst>
                    <a:ext uri="{9D8B030D-6E8A-4147-A177-3AD203B41FA5}">
                      <a16:colId xmlns:a16="http://schemas.microsoft.com/office/drawing/2014/main" val="2560654708"/>
                    </a:ext>
                  </a:extLst>
                </a:gridCol>
                <a:gridCol w="788915">
                  <a:extLst>
                    <a:ext uri="{9D8B030D-6E8A-4147-A177-3AD203B41FA5}">
                      <a16:colId xmlns:a16="http://schemas.microsoft.com/office/drawing/2014/main" val="1720016752"/>
                    </a:ext>
                  </a:extLst>
                </a:gridCol>
                <a:gridCol w="887527">
                  <a:extLst>
                    <a:ext uri="{9D8B030D-6E8A-4147-A177-3AD203B41FA5}">
                      <a16:colId xmlns:a16="http://schemas.microsoft.com/office/drawing/2014/main" val="2364395621"/>
                    </a:ext>
                  </a:extLst>
                </a:gridCol>
                <a:gridCol w="788915">
                  <a:extLst>
                    <a:ext uri="{9D8B030D-6E8A-4147-A177-3AD203B41FA5}">
                      <a16:colId xmlns:a16="http://schemas.microsoft.com/office/drawing/2014/main" val="3209032750"/>
                    </a:ext>
                  </a:extLst>
                </a:gridCol>
                <a:gridCol w="1281986">
                  <a:extLst>
                    <a:ext uri="{9D8B030D-6E8A-4147-A177-3AD203B41FA5}">
                      <a16:colId xmlns:a16="http://schemas.microsoft.com/office/drawing/2014/main" val="4173104872"/>
                    </a:ext>
                  </a:extLst>
                </a:gridCol>
                <a:gridCol w="1281986">
                  <a:extLst>
                    <a:ext uri="{9D8B030D-6E8A-4147-A177-3AD203B41FA5}">
                      <a16:colId xmlns:a16="http://schemas.microsoft.com/office/drawing/2014/main" val="2835856567"/>
                    </a:ext>
                  </a:extLst>
                </a:gridCol>
                <a:gridCol w="1281986">
                  <a:extLst>
                    <a:ext uri="{9D8B030D-6E8A-4147-A177-3AD203B41FA5}">
                      <a16:colId xmlns:a16="http://schemas.microsoft.com/office/drawing/2014/main" val="1068513596"/>
                    </a:ext>
                  </a:extLst>
                </a:gridCol>
              </a:tblGrid>
              <a:tr h="55370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</a:rPr>
                        <a:t>Год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algn="ctr" rtl="0" eaLnBrk="1" fontAlgn="ctr" latinLnBrk="0" hangingPunct="1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</a:rPr>
                        <a:t>Аварии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029216"/>
                  </a:ext>
                </a:extLst>
              </a:tr>
              <a:tr h="476202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endParaRPr kumimoji="0" lang="ru-RU" sz="20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ЭН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ГТС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303393944"/>
                  </a:ext>
                </a:extLst>
              </a:tr>
              <a:tr h="63120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latin typeface="+mj-lt"/>
                        </a:rPr>
                        <a:t>2020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2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2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279111352"/>
                  </a:ext>
                </a:extLst>
              </a:tr>
              <a:tr h="63120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latin typeface="+mj-lt"/>
                        </a:rPr>
                        <a:t>2021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2120562706"/>
                  </a:ext>
                </a:extLst>
              </a:tr>
              <a:tr h="63120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latin typeface="+mj-lt"/>
                        </a:rPr>
                        <a:t>2022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473754234"/>
                  </a:ext>
                </a:extLst>
              </a:tr>
              <a:tr h="63120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latin typeface="+mj-lt"/>
                        </a:rPr>
                        <a:t>2023</a:t>
                      </a:r>
                      <a:endParaRPr kumimoji="0" lang="ru-RU" sz="20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772797476"/>
                  </a:ext>
                </a:extLst>
              </a:tr>
              <a:tr h="631201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0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777422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192962"/>
      </p:ext>
    </p:extLst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A3A2B84-0B81-4DE7-8AAA-69E3320F6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747" y="877065"/>
            <a:ext cx="7715304" cy="549270"/>
          </a:xfrm>
        </p:spPr>
        <p:txBody>
          <a:bodyPr anchor="t">
            <a:noAutofit/>
          </a:bodyPr>
          <a:lstStyle/>
          <a:p>
            <a:r>
              <a:rPr lang="ru-RU" sz="2000" b="1" cap="all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Динамика несчастных случаев и травматизма </a:t>
            </a:r>
            <a:br>
              <a:rPr lang="ru-RU" sz="2000" b="1" cap="all" dirty="0">
                <a:effectLst/>
                <a:latin typeface="Calibri" panose="020F0502020204030204" pitchFamily="34" charset="0"/>
              </a:rPr>
            </a:br>
            <a:endParaRPr lang="ru-RU" sz="2000" b="1" cap="all" dirty="0"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7" name="Объект 10">
            <a:extLst>
              <a:ext uri="{FF2B5EF4-FFF2-40B4-BE49-F238E27FC236}">
                <a16:creationId xmlns:a16="http://schemas.microsoft.com/office/drawing/2014/main" id="{B4BD757E-BBCF-4918-AB47-8A35E789CA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900991"/>
              </p:ext>
            </p:extLst>
          </p:nvPr>
        </p:nvGraphicFramePr>
        <p:xfrm>
          <a:off x="202225" y="1404256"/>
          <a:ext cx="8745546" cy="48797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29415">
                  <a:extLst>
                    <a:ext uri="{9D8B030D-6E8A-4147-A177-3AD203B41FA5}">
                      <a16:colId xmlns:a16="http://schemas.microsoft.com/office/drawing/2014/main" val="6858720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56065470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72001675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36439562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0903275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06851359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62860405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35075767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12686834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470178966"/>
                    </a:ext>
                  </a:extLst>
                </a:gridCol>
                <a:gridCol w="919387">
                  <a:extLst>
                    <a:ext uri="{9D8B030D-6E8A-4147-A177-3AD203B41FA5}">
                      <a16:colId xmlns:a16="http://schemas.microsoft.com/office/drawing/2014/main" val="1879410634"/>
                    </a:ext>
                  </a:extLst>
                </a:gridCol>
              </a:tblGrid>
              <a:tr h="1307855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Год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Несчастные случаи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algn="ctr" rtl="0" eaLnBrk="1" fontAlgn="ctr" latinLnBrk="0" hangingPunct="1">
                        <a:defRPr sz="1000"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Пострадавшие при несчастных случаях/смертельно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029216"/>
                  </a:ext>
                </a:extLst>
              </a:tr>
              <a:tr h="812659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endParaRPr kumimoji="0" lang="ru-RU" sz="1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 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II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III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IV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Всего</a:t>
                      </a:r>
                      <a:endParaRPr kumimoji="0" lang="ru-RU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II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III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en-US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IV</a:t>
                      </a:r>
                      <a:endParaRPr kumimoji="0" lang="en-US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000" b="0" kern="1200" dirty="0">
                          <a:solidFill>
                            <a:schemeClr val="dk1"/>
                          </a:solidFill>
                          <a:latin typeface="+mn-lt"/>
                        </a:rPr>
                        <a:t>Всего</a:t>
                      </a:r>
                      <a:endParaRPr kumimoji="0" lang="ru-RU" sz="2000" b="0" kern="1200" dirty="0">
                        <a:solidFill>
                          <a:schemeClr val="dk1"/>
                        </a:solidFill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303393944"/>
                  </a:ext>
                </a:extLst>
              </a:tr>
              <a:tr h="573965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2020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3/1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2/2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13/7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18/10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279111352"/>
                  </a:ext>
                </a:extLst>
              </a:tr>
              <a:tr h="567259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2021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5/2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3/2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8/4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2120562706"/>
                  </a:ext>
                </a:extLst>
              </a:tr>
              <a:tr h="610479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2022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2/0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3/3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5/3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473754234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sz="1800"/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</a:rPr>
                        <a:t>2023</a:t>
                      </a:r>
                      <a:endParaRPr kumimoji="0" lang="ru-RU" sz="24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2/2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1/1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2/2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</a:rPr>
                        <a:t>5/5</a:t>
                      </a:r>
                      <a:endParaRPr kumimoji="0" lang="ru-RU" sz="2600" b="0" kern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3772797476"/>
                  </a:ext>
                </a:extLst>
              </a:tr>
              <a:tr h="50376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defRPr sz="1800"/>
                      </a:pPr>
                      <a:r>
                        <a:rPr kumimoji="0" lang="ru-RU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8816" marR="8816" marT="8816" marB="0"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rgbClr val="1D0116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3/0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1/1</a:t>
                      </a:r>
                    </a:p>
                  </a:txBody>
                  <a:tcPr marL="8816" marR="8816" marT="8816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defRPr b="1">
                          <a:latin typeface="+mj-lt"/>
                          <a:ea typeface="+mj-ea"/>
                          <a:cs typeface="+mj-cs"/>
                          <a:sym typeface="Calibri"/>
                        </a:defRPr>
                      </a:pPr>
                      <a:r>
                        <a:rPr kumimoji="0" lang="ru-RU" sz="2600" b="0" kern="1200" dirty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4/1</a:t>
                      </a:r>
                    </a:p>
                  </a:txBody>
                  <a:tcPr marL="8816" marR="8816" marT="8816" marB="0" anchor="ctr"/>
                </a:tc>
                <a:extLst>
                  <a:ext uri="{0D108BD9-81ED-4DB2-BD59-A6C34878D82A}">
                    <a16:rowId xmlns:a16="http://schemas.microsoft.com/office/drawing/2014/main" val="1563659715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19C9A4ED-063B-4C02-A003-3CB0C6FC60C2}"/>
              </a:ext>
            </a:extLst>
          </p:cNvPr>
          <p:cNvSpPr txBox="1">
            <a:spLocks/>
          </p:cNvSpPr>
          <p:nvPr/>
        </p:nvSpPr>
        <p:spPr bwMode="auto">
          <a:xfrm>
            <a:off x="714348" y="6360742"/>
            <a:ext cx="7715304" cy="366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000" b="1" kern="0" cap="all" dirty="0">
                <a:latin typeface="Calibri" panose="020F0502020204030204" pitchFamily="34" charset="0"/>
              </a:rPr>
              <a:t>* </a:t>
            </a:r>
            <a:r>
              <a:rPr lang="ru-RU" sz="2000" b="1" kern="0" cap="all" dirty="0">
                <a:latin typeface="Calibri" panose="020F0502020204030204" pitchFamily="34" charset="0"/>
              </a:rPr>
              <a:t>НС по </a:t>
            </a:r>
            <a:r>
              <a:rPr lang="ru-RU" sz="2000" b="1" kern="0" cap="all" dirty="0">
                <a:solidFill>
                  <a:schemeClr val="tx1"/>
                </a:solidFill>
                <a:latin typeface="Calibri" panose="020F0502020204030204" pitchFamily="34" charset="0"/>
              </a:rPr>
              <a:t>Энергетике в 2023 – 3/3, в </a:t>
            </a:r>
            <a:r>
              <a:rPr lang="ru-RU" sz="2000" b="1" kern="0" cap="all" dirty="0">
                <a:solidFill>
                  <a:srgbClr val="1D0116"/>
                </a:solidFill>
                <a:latin typeface="Calibri" panose="020F0502020204030204" pitchFamily="34" charset="0"/>
              </a:rPr>
              <a:t>2024 - 2/2</a:t>
            </a:r>
            <a:br>
              <a:rPr lang="ru-RU" sz="2000" b="1" kern="0" cap="all" dirty="0">
                <a:latin typeface="Calibri" panose="020F0502020204030204" pitchFamily="34" charset="0"/>
              </a:rPr>
            </a:br>
            <a:endParaRPr lang="ru-RU" sz="2000" b="1" kern="0" cap="all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295089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303F0ED-8DD9-42FF-9FAA-6D308880CC7D}"/>
              </a:ext>
            </a:extLst>
          </p:cNvPr>
          <p:cNvSpPr txBox="1">
            <a:spLocks/>
          </p:cNvSpPr>
          <p:nvPr/>
        </p:nvSpPr>
        <p:spPr>
          <a:xfrm>
            <a:off x="353964" y="800332"/>
            <a:ext cx="8265183" cy="3743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cap="all" dirty="0">
                <a:latin typeface="+mn-lt"/>
                <a:cs typeface="Times New Roman" panose="02020603050405020304" pitchFamily="18" charset="0"/>
              </a:rPr>
              <a:t>Государственный строительный надзор в 2024 году</a:t>
            </a:r>
            <a:endParaRPr lang="ru-RU" sz="1000" b="1" cap="all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3">
            <a:extLst>
              <a:ext uri="{FF2B5EF4-FFF2-40B4-BE49-F238E27FC236}">
                <a16:creationId xmlns:a16="http://schemas.microsoft.com/office/drawing/2014/main" id="{2F8E9644-A2CE-440D-814D-21AD215EC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67226"/>
              </p:ext>
            </p:extLst>
          </p:nvPr>
        </p:nvGraphicFramePr>
        <p:xfrm>
          <a:off x="154864" y="1281179"/>
          <a:ext cx="8834271" cy="54150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33087">
                  <a:extLst>
                    <a:ext uri="{9D8B030D-6E8A-4147-A177-3AD203B41FA5}">
                      <a16:colId xmlns:a16="http://schemas.microsoft.com/office/drawing/2014/main" val="2107520890"/>
                    </a:ext>
                  </a:extLst>
                </a:gridCol>
                <a:gridCol w="1170951">
                  <a:extLst>
                    <a:ext uri="{9D8B030D-6E8A-4147-A177-3AD203B41FA5}">
                      <a16:colId xmlns:a16="http://schemas.microsoft.com/office/drawing/2014/main" val="41796309"/>
                    </a:ext>
                  </a:extLst>
                </a:gridCol>
                <a:gridCol w="1630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bg1"/>
                          </a:solidFill>
                        </a:rPr>
                        <a:t>Объекты капитального строительства</a:t>
                      </a: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bg1"/>
                          </a:solidFill>
                        </a:rPr>
                        <a:t>в надзоре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bg1"/>
                          </a:solidFill>
                        </a:rPr>
                        <a:t>Выдано ЗОС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82F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6698299"/>
                  </a:ext>
                </a:extLst>
              </a:tr>
              <a:tr h="813169">
                <a:tc>
                  <a:txBody>
                    <a:bodyPr/>
                    <a:lstStyle/>
                    <a:p>
                      <a:r>
                        <a:rPr lang="ru-RU" sz="1800" dirty="0"/>
                        <a:t>Объекты строительство, реконструкцию которых предполагается осуществлять на территориях двух 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и более субъектов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4341891"/>
                  </a:ext>
                </a:extLst>
              </a:tr>
              <a:tr h="421507">
                <a:tc>
                  <a:txBody>
                    <a:bodyPr/>
                    <a:lstStyle/>
                    <a:p>
                      <a:r>
                        <a:rPr lang="ru-RU" sz="1800" dirty="0"/>
                        <a:t>Автомобильные дороги федерального значения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6952293"/>
                  </a:ext>
                </a:extLst>
              </a:tr>
              <a:tr h="606606">
                <a:tc>
                  <a:txBody>
                    <a:bodyPr/>
                    <a:lstStyle/>
                    <a:p>
                      <a:r>
                        <a:rPr lang="ru-RU" sz="1800" dirty="0"/>
                        <a:t>Объекты, связанные с размещением 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и обезвреживанием отходов I - V классов опасности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7942062"/>
                  </a:ext>
                </a:extLst>
              </a:tr>
              <a:tr h="590109">
                <a:tc>
                  <a:txBody>
                    <a:bodyPr/>
                    <a:lstStyle/>
                    <a:p>
                      <a:r>
                        <a:rPr lang="ru-RU" sz="1800" dirty="0"/>
                        <a:t>Иные объекты, определённые Правительством Российской Федерации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49353"/>
                  </a:ext>
                </a:extLst>
              </a:tr>
              <a:tr h="421507">
                <a:tc>
                  <a:txBody>
                    <a:bodyPr/>
                    <a:lstStyle/>
                    <a:p>
                      <a:r>
                        <a:rPr lang="ru-RU" sz="1800" dirty="0"/>
                        <a:t>Особо опасные, технически сложные и уникальные объекты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0136227"/>
                  </a:ext>
                </a:extLst>
              </a:tr>
              <a:tr h="331291">
                <a:tc>
                  <a:txBody>
                    <a:bodyPr/>
                    <a:lstStyle/>
                    <a:p>
                      <a:r>
                        <a:rPr lang="ru-RU" sz="1800" dirty="0"/>
                        <a:t>Объекты авиационной инфраструктуры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7725946"/>
                  </a:ext>
                </a:extLst>
              </a:tr>
              <a:tr h="421507">
                <a:tc>
                  <a:txBody>
                    <a:bodyPr/>
                    <a:lstStyle/>
                    <a:p>
                      <a:r>
                        <a:rPr lang="ru-RU" sz="1800" dirty="0"/>
                        <a:t>Объекты инфраструктуры внеуличного транспорта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909111"/>
                  </a:ext>
                </a:extLst>
              </a:tr>
              <a:tr h="325370">
                <a:tc>
                  <a:txBody>
                    <a:bodyPr/>
                    <a:lstStyle/>
                    <a:p>
                      <a:r>
                        <a:rPr lang="ru-RU" sz="1800" dirty="0"/>
                        <a:t>Итого в 2024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389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2193325"/>
                  </a:ext>
                </a:extLst>
              </a:tr>
              <a:tr h="325370">
                <a:tc>
                  <a:txBody>
                    <a:bodyPr/>
                    <a:lstStyle/>
                    <a:p>
                      <a:r>
                        <a:rPr lang="ru-RU" sz="1800" dirty="0"/>
                        <a:t>Итого в 2023 году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393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614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183624"/>
      </p:ext>
    </p:extLst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3549D8D-F882-43B3-B29D-C46BA5CE7079}"/>
              </a:ext>
            </a:extLst>
          </p:cNvPr>
          <p:cNvSpPr txBox="1">
            <a:spLocks/>
          </p:cNvSpPr>
          <p:nvPr/>
        </p:nvSpPr>
        <p:spPr>
          <a:xfrm>
            <a:off x="358820" y="877065"/>
            <a:ext cx="8486080" cy="3280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cap="all" dirty="0">
                <a:latin typeface="+mn-lt"/>
                <a:cs typeface="Times New Roman" panose="02020603050405020304" pitchFamily="18" charset="0"/>
              </a:rPr>
              <a:t>Федеральный Государственный строительный надзор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B3E6FD-5212-4D0D-9869-524669BA1F4E}"/>
              </a:ext>
            </a:extLst>
          </p:cNvPr>
          <p:cNvSpPr txBox="1"/>
          <p:nvPr/>
        </p:nvSpPr>
        <p:spPr>
          <a:xfrm>
            <a:off x="29860" y="1317494"/>
            <a:ext cx="9143999" cy="5455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ФКП «Казанский государственный пороховой завод»; </a:t>
            </a:r>
          </a:p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ПАО «</a:t>
            </a:r>
            <a:r>
              <a:rPr lang="ru-RU" sz="1400" cap="all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Туполев» 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Казанский авиационный завод им. 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орбунова;</a:t>
            </a:r>
          </a:p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ФКУ «Волго-</a:t>
            </a:r>
            <a:r>
              <a:rPr lang="ru-RU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Вятскуправтодор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«Строительство и реконструкция М-7», «Реконструкция автомобильной дороги Р-239 с обходом п. </a:t>
            </a:r>
            <a:r>
              <a:rPr lang="ru-RU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Сокуры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», «Реконструкция трассы М-7 Казань-Екатеринбург»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ПАО «Татнефть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» им. В.Д. Шашина для АО «</a:t>
            </a:r>
            <a:r>
              <a:rPr lang="ru-RU" sz="1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Танеко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«Комплекс нефтеперерабатывающих </a:t>
            </a:r>
            <a:b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 нефтехимических заводов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  <a:r>
              <a:rPr lang="ru-RU" sz="1400" dirty="0">
                <a:ea typeface="Times New Roman" panose="02020603050405020304" pitchFamily="18" charset="0"/>
              </a:rPr>
              <a:t> «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Комбинированная установка гидрокрекинга»;</a:t>
            </a:r>
          </a:p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ПАО «Татнефть» им. В.Д. </a:t>
            </a:r>
            <a:r>
              <a:rPr lang="ru-RU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Шашина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400" dirty="0">
                <a:solidFill>
                  <a:srgbClr val="000000"/>
                </a:solidFill>
                <a:latin typeface="robotolight"/>
              </a:rPr>
              <a:t>Управления «</a:t>
            </a:r>
            <a:r>
              <a:rPr lang="ru-RU" sz="1400" dirty="0" err="1">
                <a:solidFill>
                  <a:srgbClr val="000000"/>
                </a:solidFill>
                <a:latin typeface="robotolight"/>
              </a:rPr>
              <a:t>Татнефтегазпереработка</a:t>
            </a:r>
            <a:r>
              <a:rPr lang="ru-RU" sz="1400" dirty="0">
                <a:solidFill>
                  <a:srgbClr val="000000"/>
                </a:solidFill>
                <a:latin typeface="robotolight"/>
              </a:rPr>
              <a:t>»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(МГПЗ)</a:t>
            </a:r>
            <a:r>
              <a:rPr lang="ru-RU" sz="1400" dirty="0">
                <a:solidFill>
                  <a:srgbClr val="000000"/>
                </a:solidFill>
                <a:latin typeface="robotolight"/>
              </a:rPr>
              <a:t> 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«Установка </a:t>
            </a:r>
            <a:b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 производству микробного белка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Реконструкция Криогенной установки по глубокой переработки сухого </a:t>
            </a:r>
            <a:r>
              <a:rPr lang="ru-RU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отбензиненного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газа с выпуском новых продуктов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Реконструкция компрессорной установки сырого газа»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robotolight"/>
              </a:rPr>
              <a:t>;</a:t>
            </a:r>
            <a:endParaRPr lang="ru-RU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a typeface="Times New Roman" panose="02020603050405020304" pitchFamily="18" charset="0"/>
              </a:rPr>
              <a:t>ПАО «Татнефть»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им. В.Д. </a:t>
            </a:r>
            <a:r>
              <a:rPr lang="ru-RU" sz="1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Шашина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«Реконструкция энергетических котлоагрегатов ТГМЕ-464 Нижнекамской ТЭЦ»;</a:t>
            </a:r>
          </a:p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Первый участок второй линии метрополитена г. Казани;</a:t>
            </a:r>
            <a:endParaRPr lang="ru-RU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ПАО «Казаньоргсинтез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«Строительство ПГУ-250», «Завод поликарбонатов»;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ПАО «Нижнекамскнефтехим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«Комплекс производства этилена ЭП-600», 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Строительство промышленной установки по производству гексен-1 мощностью 50 </a:t>
            </a:r>
            <a:r>
              <a:rPr lang="ru-RU" sz="1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ттг</a:t>
            </a:r>
            <a:r>
              <a:rPr lang="ru-RU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cs typeface="Times New Roman" panose="02020603050405020304" pitchFamily="18" charset="0"/>
              </a:rPr>
              <a:t>УФСИН России по Республике Татарстан «Строительство следственного изолятора </a:t>
            </a:r>
            <a:br>
              <a:rPr lang="ru-RU" sz="1400" dirty="0">
                <a:cs typeface="Times New Roman" panose="02020603050405020304" pitchFamily="18" charset="0"/>
              </a:rPr>
            </a:br>
            <a:r>
              <a:rPr lang="ru-RU" sz="1400" dirty="0">
                <a:cs typeface="Times New Roman" panose="02020603050405020304" pitchFamily="18" charset="0"/>
              </a:rPr>
              <a:t>на 1000 мест УФСИН России по Республике Татарстан, г. Казань»;</a:t>
            </a:r>
          </a:p>
          <a:p>
            <a:pPr marL="358775" indent="-358775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>
                <a:cs typeface="Times New Roman" panose="02020603050405020304" pitchFamily="18" charset="0"/>
              </a:rPr>
              <a:t>ФГБОУ ВО "Казанский государственный аграрный университет" "Строительство общежития на 634 места».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054896"/>
      </p:ext>
    </p:extLst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7"/>
            <a:ext cx="7772400" cy="54927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Приволжское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5" y="161807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303F0ED-8DD9-42FF-9FAA-6D308880CC7D}"/>
              </a:ext>
            </a:extLst>
          </p:cNvPr>
          <p:cNvSpPr txBox="1">
            <a:spLocks/>
          </p:cNvSpPr>
          <p:nvPr/>
        </p:nvSpPr>
        <p:spPr>
          <a:xfrm>
            <a:off x="427868" y="872766"/>
            <a:ext cx="5944332" cy="6412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cap="all" dirty="0">
                <a:latin typeface="+mn-lt"/>
                <a:cs typeface="Times New Roman" panose="02020603050405020304" pitchFamily="18" charset="0"/>
              </a:rPr>
              <a:t>Объекты КАПИТАЛЬНОГО СТРОИТЕЛЬСТВА, получившие </a:t>
            </a:r>
            <a:r>
              <a:rPr lang="ru-RU" sz="1800" b="1" cap="all" dirty="0" err="1">
                <a:latin typeface="+mn-lt"/>
                <a:cs typeface="Times New Roman" panose="02020603050405020304" pitchFamily="18" charset="0"/>
              </a:rPr>
              <a:t>зос</a:t>
            </a:r>
            <a:r>
              <a:rPr lang="ru-RU" sz="1800" b="1" cap="all" dirty="0">
                <a:latin typeface="+mn-lt"/>
                <a:cs typeface="Times New Roman" panose="02020603050405020304" pitchFamily="18" charset="0"/>
              </a:rPr>
              <a:t> в 2024 году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0CBBE1-1342-483A-955A-4268A68A4062}"/>
              </a:ext>
            </a:extLst>
          </p:cNvPr>
          <p:cNvSpPr txBox="1"/>
          <p:nvPr/>
        </p:nvSpPr>
        <p:spPr>
          <a:xfrm>
            <a:off x="123598" y="1628800"/>
            <a:ext cx="8896803" cy="5096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8775" indent="-358775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ru-RU" sz="1600" dirty="0"/>
              <a:t>ФКУ «Волго-</a:t>
            </a:r>
            <a:r>
              <a:rPr lang="ru-RU" sz="1600" dirty="0" err="1"/>
              <a:t>Вятскуправтодор</a:t>
            </a:r>
            <a:r>
              <a:rPr lang="ru-RU" sz="1600" dirty="0"/>
              <a:t>» «Строительство автомобильной дороги М-7 «Волга»  на участке обхода городов Нижнекамска и Набережных Челнов», «Реконструкция автомобильной дороги М-7 на участке км 761+500 - км 771+246, 1 этап»</a:t>
            </a:r>
          </a:p>
          <a:p>
            <a:pPr marL="358775" indent="-358775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ea typeface="Calibri" panose="020F0502020204030204" pitchFamily="34" charset="0"/>
              </a:rPr>
              <a:t>АО «Автострада» Автомобильная дорога «Алексеевское-Альметьевск» </a:t>
            </a:r>
          </a:p>
          <a:p>
            <a:pPr marL="358775" indent="-358775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ea typeface="Times New Roman" panose="02020603050405020304" pitchFamily="18" charset="0"/>
              </a:rPr>
              <a:t>ФКП «Казанский государственный казенный пороховой завод</a:t>
            </a:r>
            <a:r>
              <a:rPr lang="ru-RU" sz="1600" dirty="0"/>
              <a:t>» </a:t>
            </a:r>
            <a:endParaRPr lang="en-US" sz="1600" dirty="0"/>
          </a:p>
          <a:p>
            <a:pPr marL="358775" indent="-358775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ea typeface="Times New Roman" panose="02020603050405020304" pitchFamily="18" charset="0"/>
              </a:rPr>
              <a:t>ПАО «Татнефть» им. В.Д. </a:t>
            </a:r>
            <a:r>
              <a:rPr lang="ru-RU" sz="1600" dirty="0" err="1">
                <a:ea typeface="Times New Roman" panose="02020603050405020304" pitchFamily="18" charset="0"/>
              </a:rPr>
              <a:t>Шашина</a:t>
            </a:r>
            <a:r>
              <a:rPr lang="ru-RU" sz="1600" dirty="0">
                <a:ea typeface="Times New Roman" panose="02020603050405020304" pitchFamily="18" charset="0"/>
              </a:rPr>
              <a:t> «Секция гидрокрекинга и сопутствующие объекты общезаводского хозяйства», «Узел регенерации 40%-</a:t>
            </a:r>
            <a:r>
              <a:rPr lang="ru-RU" sz="1600" dirty="0" err="1">
                <a:ea typeface="Times New Roman" panose="02020603050405020304" pitchFamily="18" charset="0"/>
              </a:rPr>
              <a:t>ного</a:t>
            </a:r>
            <a:r>
              <a:rPr lang="ru-RU" sz="1600" dirty="0">
                <a:ea typeface="Times New Roman" panose="02020603050405020304" pitchFamily="18" charset="0"/>
              </a:rPr>
              <a:t> раствора МДЭА», «Установка производства третичного </a:t>
            </a:r>
            <a:r>
              <a:rPr lang="ru-RU" sz="1600" dirty="0" err="1">
                <a:ea typeface="Times New Roman" panose="02020603050405020304" pitchFamily="18" charset="0"/>
              </a:rPr>
              <a:t>додецилмеркаптана</a:t>
            </a:r>
            <a:r>
              <a:rPr lang="ru-RU" sz="1600" dirty="0">
                <a:ea typeface="Times New Roman" panose="02020603050405020304" pitchFamily="18" charset="0"/>
              </a:rPr>
              <a:t> (ТДМ) с объектами ОЗХ»</a:t>
            </a:r>
          </a:p>
          <a:p>
            <a:pPr marL="358775" indent="-358775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ru-RU" sz="1600" dirty="0"/>
              <a:t>ГКУ  «</a:t>
            </a:r>
            <a:r>
              <a:rPr lang="ru-RU" sz="1600" dirty="0" err="1"/>
              <a:t>Главтатдортранс</a:t>
            </a:r>
            <a:r>
              <a:rPr lang="ru-RU" sz="1600" dirty="0"/>
              <a:t>» «Реконструкция перрона в международном аэропорту «Казань»</a:t>
            </a:r>
          </a:p>
          <a:p>
            <a:pPr marL="358775" indent="-358775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ea typeface="Times New Roman" panose="02020603050405020304" pitchFamily="18" charset="0"/>
              </a:rPr>
              <a:t>ПАО «Туполев» «Реконструкция и техническое перевооружение производств агрегатной и окончательной сборки» г. Казань, Республика Татарстан</a:t>
            </a:r>
          </a:p>
          <a:p>
            <a:pPr marL="358775" indent="-358775" algn="just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q"/>
            </a:pPr>
            <a:r>
              <a:rPr lang="ru-RU" sz="1600" dirty="0">
                <a:ea typeface="Calibri" panose="020F0502020204030204" pitchFamily="34" charset="0"/>
              </a:rPr>
              <a:t>АО «ТАИФ-НК» «Установка получения концентрированного остатка гидрокрекинга гудрона»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600" dirty="0">
              <a:solidFill>
                <a:srgbClr val="474747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010379"/>
      </p:ext>
    </p:extLst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73202</TotalTime>
  <Words>1293</Words>
  <Application>Microsoft Office PowerPoint</Application>
  <PresentationFormat>Экран (4:3)</PresentationFormat>
  <Paragraphs>465</Paragraphs>
  <Slides>16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robotolight</vt:lpstr>
      <vt:lpstr>Times New Roman</vt:lpstr>
      <vt:lpstr>Wingdings</vt:lpstr>
      <vt:lpstr>Оформление по умолчанию</vt:lpstr>
      <vt:lpstr>Презентация PowerPoint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Приволжское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Измайлова Зульфия Наилевна</cp:lastModifiedBy>
  <cp:revision>3033</cp:revision>
  <cp:lastPrinted>2021-04-02T07:24:06Z</cp:lastPrinted>
  <dcterms:created xsi:type="dcterms:W3CDTF">2000-02-02T11:29:10Z</dcterms:created>
  <dcterms:modified xsi:type="dcterms:W3CDTF">2025-02-27T12:09:21Z</dcterms:modified>
</cp:coreProperties>
</file>